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3" r:id="rId3"/>
    <p:sldId id="264" r:id="rId4"/>
    <p:sldId id="256" r:id="rId5"/>
    <p:sldId id="257" r:id="rId6"/>
    <p:sldId id="258" r:id="rId7"/>
    <p:sldId id="259" r:id="rId8"/>
    <p:sldId id="260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1" r:id="rId20"/>
    <p:sldId id="285" r:id="rId21"/>
    <p:sldId id="283" r:id="rId22"/>
    <p:sldId id="284" r:id="rId23"/>
    <p:sldId id="290" r:id="rId24"/>
    <p:sldId id="291" r:id="rId25"/>
    <p:sldId id="292" r:id="rId26"/>
    <p:sldId id="293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83264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навыков коммуникативной компетенции: от начальной школы к итоговому собеседованию в 9 классе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(1)По лесной дороге машина въехала в зелёную тишину. (2)Я вышел из машины, огляделся, ворохнул слой листвы и увидел шляпки чистеньких, упругих, ярких грибов. (3)Под листьями пряталась семейка жёлтых лисичек! (4)В сырое лето в лесу их бывает очень много. (5)Ты ползаешь на коленях и режешь упругие ножки. (6)В горсть попадает сразу несколько шляпок разной величины. (7)Лисички не мнутся	 и не крошатся. (8)Эти грибы почти никогда не бывают червивыми. (9)Растут они в разных лесах, но чаще всего в старых берёзовых и осиновых. (10)Сибирская лисичка прекрасно чувствует себя в густейшей таёжной траве. (11)Ты берёшь здоровенную палку и разгребаешь эту тяжёлую от росы траву. (12)И вот они, медные пуговицы, всюду рассыпаны! (13) У юных лисичек шляпки похожи на жёлтые кнопки и выпуклые пуговицы. (14)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3атем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шляпка распрямляется, края у неё поднимаются. (15)Они становятся похожими на фарфоровые статуэтки. (16)Я прекрасно помню, как первый раз увидел в лесу жёлтые лисички. (17)Мне было девять лет. (18)Яркие, с весёлой солнечностью в цвете, от глаз не прячутся! (19)И такой необычный — пряный, сладковатый, чуть-чуть кондитерский аромат в лесу. (20)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3апоминается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всю жизнь. (21)Лисички — грибы детства.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(По Б. М. Петрову)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316288" cy="63367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(6)</a:t>
            </a:r>
            <a:r>
              <a:rPr lang="ru-RU" dirty="0" smtClean="0"/>
              <a:t> Что хотел сказать автор читателю? </a:t>
            </a:r>
            <a:r>
              <a:rPr lang="ru-RU" b="1" dirty="0" smtClean="0"/>
              <a:t>Определи </a:t>
            </a:r>
            <a:r>
              <a:rPr lang="ru-RU" dirty="0" smtClean="0"/>
              <a:t>и </a:t>
            </a:r>
            <a:r>
              <a:rPr lang="ru-RU" b="1" dirty="0" smtClean="0"/>
              <a:t>запиши </a:t>
            </a:r>
            <a:r>
              <a:rPr lang="ru-RU" dirty="0" smtClean="0"/>
              <a:t>основную мысль текста.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err="1" smtClean="0"/>
              <a:t>Ответ._________________________</a:t>
            </a:r>
            <a:endParaRPr lang="ru-RU" dirty="0" smtClean="0"/>
          </a:p>
          <a:p>
            <a:pPr lvl="0">
              <a:buNone/>
            </a:pPr>
            <a:endParaRPr lang="ru-RU" b="1" dirty="0" smtClean="0"/>
          </a:p>
          <a:p>
            <a:pPr lvl="0">
              <a:buNone/>
            </a:pPr>
            <a:r>
              <a:rPr lang="ru-RU" b="1" dirty="0" smtClean="0"/>
              <a:t>(7)Составь </a:t>
            </a:r>
            <a:r>
              <a:rPr lang="ru-RU" dirty="0" smtClean="0"/>
              <a:t>и </a:t>
            </a:r>
            <a:r>
              <a:rPr lang="ru-RU" b="1" dirty="0" smtClean="0"/>
              <a:t>запиши </a:t>
            </a:r>
            <a:r>
              <a:rPr lang="ru-RU" dirty="0" smtClean="0"/>
              <a:t>план текста из трёх пунктов. В ответе ты можешь использовать сочетания слов или предложения.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err="1" smtClean="0"/>
              <a:t>Ответ._________________________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</a:t>
            </a:r>
          </a:p>
          <a:p>
            <a:pPr>
              <a:buNone/>
            </a:pPr>
            <a:r>
              <a:rPr lang="ru-RU" dirty="0" smtClean="0"/>
              <a:t>2.</a:t>
            </a:r>
          </a:p>
          <a:p>
            <a:pPr>
              <a:buNone/>
            </a:pPr>
            <a:r>
              <a:rPr lang="ru-RU" dirty="0" smtClean="0"/>
              <a:t>3.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(8) Составь </a:t>
            </a:r>
            <a:r>
              <a:rPr lang="ru-RU" dirty="0" smtClean="0"/>
              <a:t>вопрос, который поможет определить, насколько точно твои одноклассники поняли содержание текста. </a:t>
            </a:r>
            <a:r>
              <a:rPr lang="ru-RU" b="1" dirty="0" smtClean="0"/>
              <a:t>Запиши </a:t>
            </a:r>
            <a:r>
              <a:rPr lang="ru-RU" dirty="0" smtClean="0"/>
              <a:t>свой вопрос.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err="1" smtClean="0"/>
              <a:t>Ответ._________________________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495800" cy="655272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(6)</a:t>
            </a:r>
            <a:r>
              <a:rPr lang="ru-RU" sz="2000" dirty="0" smtClean="0"/>
              <a:t> Лисички – грибы детства.</a:t>
            </a:r>
          </a:p>
          <a:p>
            <a:pPr>
              <a:buNone/>
            </a:pPr>
            <a:r>
              <a:rPr lang="ru-RU" sz="2000" dirty="0" smtClean="0"/>
              <a:t>	Лисички – удивительные грибы.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(7) </a:t>
            </a:r>
            <a:r>
              <a:rPr lang="ru-RU" sz="2000" dirty="0" smtClean="0"/>
              <a:t>1. Находка (неожиданная находка).</a:t>
            </a:r>
          </a:p>
          <a:p>
            <a:pPr>
              <a:buNone/>
            </a:pPr>
            <a:r>
              <a:rPr lang="ru-RU" sz="2000" dirty="0" smtClean="0"/>
              <a:t>	2. Медные пуговицы в траве. (Россыпь медных пуговиц).</a:t>
            </a:r>
          </a:p>
          <a:p>
            <a:pPr>
              <a:buNone/>
            </a:pPr>
            <a:r>
              <a:rPr lang="ru-RU" sz="2000" dirty="0" smtClean="0"/>
              <a:t>	3. Солнечные грибы.</a:t>
            </a:r>
          </a:p>
          <a:p>
            <a:pPr>
              <a:buNone/>
            </a:pPr>
            <a:r>
              <a:rPr lang="ru-RU" sz="2000" dirty="0" smtClean="0"/>
              <a:t>ИЛИ</a:t>
            </a:r>
          </a:p>
          <a:p>
            <a:pPr>
              <a:buNone/>
            </a:pPr>
            <a:r>
              <a:rPr lang="ru-RU" sz="2000" dirty="0" smtClean="0"/>
              <a:t>	1. Под листьями – семейка желтых лисичек.</a:t>
            </a:r>
          </a:p>
          <a:p>
            <a:pPr>
              <a:buNone/>
            </a:pPr>
            <a:r>
              <a:rPr lang="ru-RU" sz="2000" dirty="0" smtClean="0"/>
              <a:t>	2. Какая она – сибирская лисичка?</a:t>
            </a:r>
          </a:p>
          <a:p>
            <a:pPr>
              <a:buNone/>
            </a:pPr>
            <a:r>
              <a:rPr lang="ru-RU" sz="2000" dirty="0" smtClean="0"/>
              <a:t>	3. Лисички – грибы детства.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(8)</a:t>
            </a:r>
            <a:r>
              <a:rPr lang="ru-RU" sz="2000" dirty="0" smtClean="0"/>
              <a:t> Почему рассказчику так дороги лисички?</a:t>
            </a:r>
          </a:p>
          <a:p>
            <a:pPr>
              <a:buNone/>
            </a:pPr>
            <a:r>
              <a:rPr lang="ru-RU" sz="2000" dirty="0" smtClean="0"/>
              <a:t>	О каких свойствах лисичек говорит рассказчик?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Дом\Desktop\сканы_текст\текст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848872" cy="3024336"/>
          </a:xfrm>
          <a:prstGeom prst="rect">
            <a:avLst/>
          </a:prstGeom>
          <a:noFill/>
        </p:spPr>
      </p:pic>
      <p:pic>
        <p:nvPicPr>
          <p:cNvPr id="11267" name="Picture 3" descr="C:\Users\Дом\Desktop\сканы_текст\текст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12976"/>
            <a:ext cx="750570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Picture 2" descr="C:\Users\Дом\Desktop\сканы_текст\текст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824536" cy="1584176"/>
          </a:xfrm>
          <a:prstGeom prst="rect">
            <a:avLst/>
          </a:prstGeom>
          <a:noFill/>
        </p:spPr>
      </p:pic>
      <p:pic>
        <p:nvPicPr>
          <p:cNvPr id="8" name="Picture 3" descr="C:\Users\Дом\Desktop\сканы_текст\текст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968552" cy="4896544"/>
          </a:xfrm>
          <a:prstGeom prst="rect">
            <a:avLst/>
          </a:prstGeom>
          <a:noFill/>
        </p:spPr>
      </p:pic>
      <p:pic>
        <p:nvPicPr>
          <p:cNvPr id="9" name="Picture 2" descr="C:\Users\Дом\Desktop\сканы_текст\текст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8800"/>
            <a:ext cx="367240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Дом\Desktop\сканы_текст\текст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848872" cy="3384375"/>
          </a:xfrm>
          <a:prstGeom prst="rect">
            <a:avLst/>
          </a:prstGeom>
          <a:noFill/>
        </p:spPr>
      </p:pic>
      <p:pic>
        <p:nvPicPr>
          <p:cNvPr id="12291" name="Picture 3" descr="C:\Users\Дом\Desktop\сканы_текст\текст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792088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ом\Desktop\сканы_текст\текст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Дом\Desktop\сканы_текст\текст2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244280" cy="6120680"/>
          </a:xfrm>
          <a:prstGeom prst="rect">
            <a:avLst/>
          </a:prstGeom>
          <a:noFill/>
        </p:spPr>
      </p:pic>
      <p:pic>
        <p:nvPicPr>
          <p:cNvPr id="15363" name="Picture 3" descr="C:\Users\Дом\Desktop\сканы_текст\текст2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464496" cy="5400600"/>
          </a:xfrm>
          <a:prstGeom prst="rect">
            <a:avLst/>
          </a:prstGeom>
          <a:noFill/>
        </p:spPr>
      </p:pic>
      <p:pic>
        <p:nvPicPr>
          <p:cNvPr id="15364" name="Picture 4" descr="C:\Users\Дом\Desktop\сканы_текст\текст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733256"/>
            <a:ext cx="3888432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\Desktop\сканы_текст\текст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8352927" cy="6287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Дом\Desktop\сканы_текст\текст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8349992" cy="3312368"/>
          </a:xfrm>
          <a:prstGeom prst="rect">
            <a:avLst/>
          </a:prstGeom>
          <a:noFill/>
        </p:spPr>
      </p:pic>
      <p:pic>
        <p:nvPicPr>
          <p:cNvPr id="13317" name="Picture 5" descr="C:\Users\Дом\Desktop\сканы_текст\текст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280920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Дом\Desktop\сканы_текст\текст2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326632" cy="6336704"/>
          </a:xfrm>
          <a:prstGeom prst="rect">
            <a:avLst/>
          </a:prstGeom>
          <a:noFill/>
        </p:spPr>
      </p:pic>
      <p:pic>
        <p:nvPicPr>
          <p:cNvPr id="16387" name="Picture 3" descr="C:\Users\Дом\Desktop\сканы_текст\текст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176464" cy="3168352"/>
          </a:xfrm>
          <a:prstGeom prst="rect">
            <a:avLst/>
          </a:prstGeom>
          <a:noFill/>
        </p:spPr>
      </p:pic>
      <p:pic>
        <p:nvPicPr>
          <p:cNvPr id="16388" name="Picture 4" descr="C:\Users\Дом\Desktop\сканы_текст\текст2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3970784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251520" y="214290"/>
            <a:ext cx="8435280" cy="118366"/>
          </a:xfrm>
        </p:spPr>
        <p:txBody>
          <a:bodyPr>
            <a:normAutofit fontScale="90000"/>
          </a:bodyPr>
          <a:lstStyle/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ПРАВИЛЬНО СОЗДАВАТЬ СОБСТВЕННЫЕ УСТНЫЕ И ПИСЬМЕННЫЕ ТЕКСТЫ – ПОКАЗАТЕЛЬ ОБЩЕЙ КУЛЬТУРЫ ЧЕЛОВЕКА И УРОВНЯ ЕГО СОЦИАЛИЗАЦИИ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сканы_текст\текст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776864" cy="3960440"/>
          </a:xfrm>
          <a:prstGeom prst="rect">
            <a:avLst/>
          </a:prstGeom>
          <a:noFill/>
        </p:spPr>
      </p:pic>
      <p:pic>
        <p:nvPicPr>
          <p:cNvPr id="2051" name="Picture 3" descr="C:\Users\Дом\Desktop\сканы_текст\текст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77072"/>
            <a:ext cx="7488832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сканы_текст\текст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4887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сканы_текст\текст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рр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96448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р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1296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рр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208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рр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99288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Нормы русского литературного языка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" descr="C:\Users\Дом\Pictures\сл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28184" y="908720"/>
            <a:ext cx="23042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auto.ur.ru/img/books_covers/1003210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22322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xn--24-6kc3btx0b.xn--p1ai/media/Pic/0aebacea-a948-11e5-9418-003048d502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861048"/>
            <a:ext cx="23042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Дом\Desktop\161779----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908720"/>
            <a:ext cx="2304256" cy="2736304"/>
          </a:xfrm>
          <a:prstGeom prst="rect">
            <a:avLst/>
          </a:prstGeom>
          <a:noFill/>
        </p:spPr>
      </p:pic>
      <p:pic>
        <p:nvPicPr>
          <p:cNvPr id="11" name="Picture 2" descr="http://s.flip.kz/prod/251/250942_2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193704"/>
            <a:ext cx="21602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Дом\Desktop\kratkij-slovar-trudnostej-russkogo-yazyka-grammaticheskie-formy-udarenie-@285@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412776"/>
            <a:ext cx="252028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И Т И Е  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 Ч 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8"/>
          <p:cNvSpPr>
            <a:spLocks noGrp="1"/>
          </p:cNvSpPr>
          <p:nvPr>
            <p:ph idx="1"/>
          </p:nvPr>
        </p:nvSpPr>
        <p:spPr>
          <a:xfrm>
            <a:off x="179512" y="836712"/>
            <a:ext cx="3384376" cy="583264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МЕТОДИЧЕСКИЕ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ЗАБЛУЖДЕНИЯ</a:t>
            </a:r>
          </a:p>
          <a:p>
            <a:endParaRPr lang="ru-RU" dirty="0" smtClean="0"/>
          </a:p>
          <a:p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РЕЧЬ РАЗВИВАЕТСЯ В ПРОЦЕССЕ ТВОРЧЕСКОЙ ДЕЯТЕЛЬНОСТИ УЧАЩИХСЯ</a:t>
            </a:r>
          </a:p>
          <a:p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ЧЕМ БОЛЬШЕ ТВОРЧЕСКИХ РАБОТ ВЫПОЛНЯТ УЧЕНИКИ, ТЕМ ЛУЧШЕ СТАНЕТ ИХ ПИСЬМЕННАЯ РЕЧЬ</a:t>
            </a:r>
            <a:endParaRPr lang="ru-RU" sz="3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9"/>
          <p:cNvSpPr txBox="1">
            <a:spLocks/>
          </p:cNvSpPr>
          <p:nvPr/>
        </p:nvSpPr>
        <p:spPr>
          <a:xfrm>
            <a:off x="3995936" y="764705"/>
            <a:ext cx="4473823" cy="5040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marR="0" lvl="0" indent="-1809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ЭФФЕКТИВНЫЕ ПРИЁМЫ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>
          <a:xfrm>
            <a:off x="3851920" y="1340768"/>
            <a:ext cx="5049887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РЕЧЬ РАЗВИВАЕТСЯ ПО ОБРАЗЦУ!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ОБРАЗЦЫ ДОЛЖНЫ БЫТЬ </a:t>
            </a: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ЯВНЫМИ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СКРЫТЫМИ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-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ЯВНЫЙ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ОБРАЗЕЦ: РЕЧЬ УЧИТЕЛЯ, ПРИМЕРЫ ФОРМ СЛОВ И СИНТАКСИЧЕСКИХ КОНСТРУКЦИЙ, ИСПОЛЬЗОВАНИЕ СЛОВАРЕЙ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-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СКРЫТЫЙ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ОБРАЗЕЦ: СИСТЕМА ВОПРОСОВ И ЗАДАНИЙ, ПОДГОТОВЛЕННАЯ УЧИТЕЛЕМ К СОБСТВЕННОМУ ТЕКСТУ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рр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9"/>
            <a:ext cx="7920879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рр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4807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рр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0"/>
            <a:ext cx="67687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ом\Desktop\рр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6768752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ом\Desktop\рр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768752" cy="2808312"/>
          </a:xfrm>
          <a:prstGeom prst="rect">
            <a:avLst/>
          </a:prstGeom>
          <a:noFill/>
        </p:spPr>
      </p:pic>
      <p:pic>
        <p:nvPicPr>
          <p:cNvPr id="6147" name="Picture 3" descr="C:\Users\Дом\Desktop\рр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756084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Дом\Desktop\рр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552728" cy="2276872"/>
          </a:xfrm>
          <a:prstGeom prst="rect">
            <a:avLst/>
          </a:prstGeom>
          <a:noFill/>
        </p:spPr>
      </p:pic>
      <p:pic>
        <p:nvPicPr>
          <p:cNvPr id="7171" name="Picture 3" descr="C:\Users\Дом\Desktop\рр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132856"/>
            <a:ext cx="6552728" cy="2448272"/>
          </a:xfrm>
          <a:prstGeom prst="rect">
            <a:avLst/>
          </a:prstGeom>
          <a:noFill/>
        </p:spPr>
      </p:pic>
      <p:pic>
        <p:nvPicPr>
          <p:cNvPr id="7172" name="Picture 4" descr="C:\Users\Дом\Desktop\рр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509120"/>
            <a:ext cx="648072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164</Words>
  <Application>Microsoft Office PowerPoint</Application>
  <PresentationFormat>Экран (4:3)</PresentationFormat>
  <Paragraphs>43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Формирование навыков коммуникативной компетенции: от начальной школы к итоговому собеседованию в 9 классе</vt:lpstr>
      <vt:lpstr>Слайд 2</vt:lpstr>
      <vt:lpstr>Р А З В И Т И Е   Р Е Ч 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Нормы русского литературного языка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21</cp:revision>
  <dcterms:created xsi:type="dcterms:W3CDTF">2018-03-20T15:27:23Z</dcterms:created>
  <dcterms:modified xsi:type="dcterms:W3CDTF">2018-03-25T11:09:27Z</dcterms:modified>
</cp:coreProperties>
</file>